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1"/>
  </p:notesMasterIdLst>
  <p:sldIdLst>
    <p:sldId id="256" r:id="rId2"/>
    <p:sldId id="268" r:id="rId3"/>
    <p:sldId id="259" r:id="rId4"/>
    <p:sldId id="257" r:id="rId5"/>
    <p:sldId id="269" r:id="rId6"/>
    <p:sldId id="270" r:id="rId7"/>
    <p:sldId id="260" r:id="rId8"/>
    <p:sldId id="271" r:id="rId9"/>
    <p:sldId id="272" r:id="rId10"/>
    <p:sldId id="261" r:id="rId11"/>
    <p:sldId id="267" r:id="rId12"/>
    <p:sldId id="266" r:id="rId13"/>
    <p:sldId id="262" r:id="rId14"/>
    <p:sldId id="263" r:id="rId15"/>
    <p:sldId id="264" r:id="rId16"/>
    <p:sldId id="265" r:id="rId17"/>
    <p:sldId id="273" r:id="rId18"/>
    <p:sldId id="274" r:id="rId19"/>
    <p:sldId id="275" r:id="rId20"/>
  </p:sldIdLst>
  <p:sldSz cx="9144000" cy="5143500" type="screen16x9"/>
  <p:notesSz cx="6858000" cy="9144000"/>
  <p:embeddedFontLst>
    <p:embeddedFont>
      <p:font typeface="Average" panose="020B0604020202020204" charset="0"/>
      <p:regular r:id="rId22"/>
    </p:embeddedFont>
    <p:embeddedFont>
      <p:font typeface="Lato" panose="020B0604020202020204" charset="0"/>
      <p:regular r:id="rId23"/>
      <p:bold r:id="rId24"/>
      <p:italic r:id="rId25"/>
      <p:boldItalic r:id="rId26"/>
    </p:embeddedFont>
    <p:embeddedFont>
      <p:font typeface="Montserrat"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126" y="84"/>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01ae2bf6f1_3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01ae2bf6f1_3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f87997393_0_8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f96f5393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1881554" y="297149"/>
            <a:ext cx="6928338" cy="1415742"/>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STUDENT INFORMATION SYSTEM</a:t>
            </a:r>
            <a:endParaRPr dirty="0"/>
          </a:p>
        </p:txBody>
      </p:sp>
      <p:sp>
        <p:nvSpPr>
          <p:cNvPr id="229" name="Google Shape;229;p17"/>
          <p:cNvSpPr txBox="1">
            <a:spLocks noGrp="1"/>
          </p:cNvSpPr>
          <p:nvPr>
            <p:ph type="subTitle" idx="1"/>
          </p:nvPr>
        </p:nvSpPr>
        <p:spPr>
          <a:xfrm>
            <a:off x="4958863" y="2057400"/>
            <a:ext cx="3680640" cy="2788951"/>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900" dirty="0">
                <a:latin typeface="Montserrat"/>
                <a:ea typeface="Montserrat"/>
                <a:cs typeface="Montserrat"/>
                <a:sym typeface="Montserrat"/>
              </a:rPr>
              <a:t>Guide: </a:t>
            </a:r>
            <a:r>
              <a:rPr lang="en-GB" sz="1900" dirty="0" err="1">
                <a:latin typeface="Montserrat"/>
                <a:ea typeface="Montserrat"/>
                <a:cs typeface="Montserrat"/>
                <a:sym typeface="Montserrat"/>
              </a:rPr>
              <a:t>Dr.N.Mangathayaru</a:t>
            </a:r>
            <a:br>
              <a:rPr lang="en-GB" sz="1900" dirty="0">
                <a:latin typeface="Montserrat"/>
                <a:ea typeface="Montserrat"/>
                <a:cs typeface="Montserrat"/>
                <a:sym typeface="Montserrat"/>
              </a:rPr>
            </a:br>
            <a:r>
              <a:rPr lang="en-GB" sz="1900" dirty="0">
                <a:latin typeface="Montserrat"/>
                <a:ea typeface="Montserrat"/>
                <a:cs typeface="Montserrat"/>
                <a:sym typeface="Montserrat"/>
              </a:rPr>
              <a:t>               (</a:t>
            </a:r>
            <a:r>
              <a:rPr lang="en-GB" sz="1900" dirty="0" err="1">
                <a:latin typeface="Montserrat"/>
                <a:ea typeface="Montserrat"/>
                <a:cs typeface="Montserrat"/>
                <a:sym typeface="Montserrat"/>
              </a:rPr>
              <a:t>Professor,ITDept</a:t>
            </a:r>
            <a:r>
              <a:rPr lang="en-GB" sz="1900" dirty="0">
                <a:latin typeface="Montserrat"/>
                <a:ea typeface="Montserrat"/>
                <a:cs typeface="Montserrat"/>
                <a:sym typeface="Montserrat"/>
              </a:rPr>
              <a:t>)</a:t>
            </a:r>
          </a:p>
          <a:p>
            <a:pPr marL="0" lvl="0" indent="0" algn="l" rtl="0">
              <a:lnSpc>
                <a:spcPct val="115000"/>
              </a:lnSpc>
              <a:spcBef>
                <a:spcPts val="0"/>
              </a:spcBef>
              <a:spcAft>
                <a:spcPts val="1600"/>
              </a:spcAft>
              <a:buNone/>
            </a:pPr>
            <a:r>
              <a:rPr lang="en-GB" sz="1900" dirty="0">
                <a:latin typeface="Montserrat"/>
                <a:ea typeface="Montserrat"/>
                <a:cs typeface="Montserrat"/>
                <a:sym typeface="Montserrat"/>
              </a:rPr>
              <a:t>Team-38</a:t>
            </a:r>
          </a:p>
          <a:p>
            <a:pPr marL="0" lvl="0" indent="0" algn="l" rtl="0">
              <a:lnSpc>
                <a:spcPct val="115000"/>
              </a:lnSpc>
              <a:spcBef>
                <a:spcPts val="0"/>
              </a:spcBef>
              <a:spcAft>
                <a:spcPts val="1600"/>
              </a:spcAft>
              <a:buNone/>
            </a:pPr>
            <a:r>
              <a:rPr lang="en-GB" sz="1900" dirty="0">
                <a:latin typeface="Montserrat"/>
                <a:ea typeface="Montserrat"/>
                <a:cs typeface="Montserrat"/>
                <a:sym typeface="Montserrat"/>
              </a:rPr>
              <a:t>19071A12C7-PRAHARSHIKA</a:t>
            </a:r>
          </a:p>
          <a:p>
            <a:pPr marL="0" lvl="0" indent="0" algn="l" rtl="0">
              <a:lnSpc>
                <a:spcPct val="115000"/>
              </a:lnSpc>
              <a:spcBef>
                <a:spcPts val="0"/>
              </a:spcBef>
              <a:spcAft>
                <a:spcPts val="1600"/>
              </a:spcAft>
              <a:buNone/>
            </a:pPr>
            <a:r>
              <a:rPr lang="en-GB" sz="1900" dirty="0">
                <a:latin typeface="Montserrat"/>
                <a:ea typeface="Montserrat"/>
                <a:cs typeface="Montserrat"/>
                <a:sym typeface="Montserrat"/>
              </a:rPr>
              <a:t>19071A12D3-DEEPTHI</a:t>
            </a:r>
          </a:p>
          <a:p>
            <a:pPr marL="0" lvl="0" indent="0" algn="l" rtl="0">
              <a:lnSpc>
                <a:spcPct val="115000"/>
              </a:lnSpc>
              <a:spcBef>
                <a:spcPts val="0"/>
              </a:spcBef>
              <a:spcAft>
                <a:spcPts val="1600"/>
              </a:spcAft>
              <a:buNone/>
            </a:pPr>
            <a:r>
              <a:rPr lang="en-GB" sz="1900" dirty="0">
                <a:latin typeface="Montserrat"/>
                <a:ea typeface="Montserrat"/>
                <a:cs typeface="Montserrat"/>
                <a:sym typeface="Montserrat"/>
              </a:rPr>
              <a:t>19071A12H0-SATWIKA</a:t>
            </a:r>
          </a:p>
          <a:p>
            <a:pPr marL="0" lvl="0" indent="0" algn="l" rtl="0">
              <a:lnSpc>
                <a:spcPct val="115000"/>
              </a:lnSpc>
              <a:spcBef>
                <a:spcPts val="0"/>
              </a:spcBef>
              <a:spcAft>
                <a:spcPts val="1600"/>
              </a:spcAft>
              <a:buNone/>
            </a:pPr>
            <a:endParaRPr sz="1900" dirty="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1" name="Google Shape;271;p22"/>
          <p:cNvSpPr txBox="1">
            <a:spLocks noGrp="1"/>
          </p:cNvSpPr>
          <p:nvPr>
            <p:ph type="body" idx="1"/>
          </p:nvPr>
        </p:nvSpPr>
        <p:spPr>
          <a:xfrm>
            <a:off x="1093076" y="212651"/>
            <a:ext cx="7420303" cy="4508205"/>
          </a:xfrm>
          <a:prstGeom prst="rect">
            <a:avLst/>
          </a:prstGeom>
        </p:spPr>
        <p:txBody>
          <a:bodyPr spcFirstLastPara="1" wrap="square" lIns="91425" tIns="91425" rIns="91425" bIns="91425" anchor="t" anchorCtr="0">
            <a:noAutofit/>
          </a:bodyPr>
          <a:lstStyle/>
          <a:p>
            <a:pPr marL="457200" lvl="1" indent="0">
              <a:spcAft>
                <a:spcPts val="1600"/>
              </a:spcAft>
              <a:buNone/>
            </a:pPr>
            <a:r>
              <a:rPr lang="en-IN" sz="1600" dirty="0">
                <a:latin typeface="Montserrat" charset="0"/>
              </a:rPr>
              <a:t>1)Connect the cable to your android mobiles.</a:t>
            </a:r>
          </a:p>
          <a:p>
            <a:pPr marL="457200" lvl="1" indent="0">
              <a:spcAft>
                <a:spcPts val="1600"/>
              </a:spcAft>
              <a:buNone/>
            </a:pPr>
            <a:r>
              <a:rPr lang="en-IN" sz="1600" dirty="0">
                <a:latin typeface="Montserrat" charset="0"/>
              </a:rPr>
              <a:t>2)After running the code in android studio App gets opened in mobile.</a:t>
            </a:r>
          </a:p>
          <a:p>
            <a:pPr marL="457200" lvl="1" indent="0">
              <a:spcAft>
                <a:spcPts val="1600"/>
              </a:spcAft>
              <a:buNone/>
            </a:pPr>
            <a:r>
              <a:rPr lang="en-IN" sz="1600" dirty="0">
                <a:latin typeface="Montserrat" charset="0"/>
              </a:rPr>
              <a:t>3)</a:t>
            </a:r>
            <a:r>
              <a:rPr lang="en-US" sz="1600" dirty="0">
                <a:latin typeface="Montserrat" charset="0"/>
              </a:rPr>
              <a:t> First Login  as a Student or a faculty using the username and password.</a:t>
            </a:r>
          </a:p>
          <a:p>
            <a:pPr marL="457200" lvl="1" indent="0">
              <a:spcAft>
                <a:spcPts val="1600"/>
              </a:spcAft>
              <a:buNone/>
            </a:pPr>
            <a:r>
              <a:rPr lang="en-US" sz="1600" dirty="0">
                <a:latin typeface="Montserrat" charset="0"/>
              </a:rPr>
              <a:t>4)If we login as a Student</a:t>
            </a:r>
            <a:r>
              <a:rPr lang="en-IN" sz="1600" dirty="0">
                <a:latin typeface="Montserrat" charset="0"/>
              </a:rPr>
              <a:t> manually enter student data(</a:t>
            </a:r>
            <a:r>
              <a:rPr lang="en-US" sz="1600" dirty="0">
                <a:latin typeface="Montserrat" charset="0"/>
              </a:rPr>
              <a:t>First</a:t>
            </a:r>
            <a:r>
              <a:rPr lang="en-IN" sz="1600" dirty="0">
                <a:latin typeface="Montserrat" charset="0"/>
              </a:rPr>
              <a:t>name , </a:t>
            </a:r>
            <a:r>
              <a:rPr lang="en-US" sz="1600" dirty="0">
                <a:latin typeface="Montserrat" charset="0"/>
              </a:rPr>
              <a:t>Last name, </a:t>
            </a:r>
            <a:r>
              <a:rPr lang="en-IN" sz="1600" dirty="0">
                <a:latin typeface="Montserrat" charset="0"/>
              </a:rPr>
              <a:t>phone number  , DOB</a:t>
            </a:r>
            <a:r>
              <a:rPr lang="en-US" sz="1600" dirty="0">
                <a:latin typeface="Montserrat" charset="0"/>
              </a:rPr>
              <a:t>, Branch </a:t>
            </a:r>
            <a:r>
              <a:rPr lang="en-US" sz="1600" dirty="0" err="1">
                <a:latin typeface="Montserrat" charset="0"/>
              </a:rPr>
              <a:t>etc</a:t>
            </a:r>
            <a:r>
              <a:rPr lang="en-IN" sz="1600" dirty="0">
                <a:latin typeface="Montserrat" charset="0"/>
              </a:rPr>
              <a:t>)that is to be stored.</a:t>
            </a:r>
          </a:p>
          <a:p>
            <a:pPr marL="457200" lvl="1" indent="0">
              <a:spcAft>
                <a:spcPts val="1600"/>
              </a:spcAft>
              <a:buNone/>
            </a:pPr>
            <a:r>
              <a:rPr lang="en-US" sz="1600" dirty="0">
                <a:latin typeface="Montserrat" charset="0"/>
              </a:rPr>
              <a:t>5</a:t>
            </a:r>
            <a:r>
              <a:rPr lang="en-IN" sz="1600" dirty="0">
                <a:latin typeface="Montserrat" charset="0"/>
              </a:rPr>
              <a:t>)</a:t>
            </a:r>
            <a:r>
              <a:rPr lang="en-US" sz="1600" dirty="0">
                <a:latin typeface="Montserrat" charset="0"/>
              </a:rPr>
              <a:t> The login details are to be </a:t>
            </a:r>
            <a:r>
              <a:rPr lang="en-US" sz="1600" dirty="0" err="1">
                <a:latin typeface="Montserrat" charset="0"/>
              </a:rPr>
              <a:t>creted</a:t>
            </a:r>
            <a:r>
              <a:rPr lang="en-US" sz="1600" dirty="0">
                <a:latin typeface="Montserrat" charset="0"/>
              </a:rPr>
              <a:t> by the </a:t>
            </a:r>
            <a:r>
              <a:rPr lang="en-US" sz="1600" dirty="0" err="1">
                <a:latin typeface="Montserrat" charset="0"/>
              </a:rPr>
              <a:t>Adminstrator</a:t>
            </a:r>
            <a:r>
              <a:rPr lang="en-US" sz="1600" dirty="0">
                <a:latin typeface="Montserrat" charset="0"/>
              </a:rPr>
              <a:t> for both the student and the faculty.</a:t>
            </a:r>
            <a:endParaRPr lang="en-IN" sz="1600" dirty="0">
              <a:latin typeface="Montserrat" charset="0"/>
            </a:endParaRPr>
          </a:p>
          <a:p>
            <a:pPr marL="457200" lvl="1" indent="0">
              <a:spcAft>
                <a:spcPts val="1600"/>
              </a:spcAft>
              <a:buNone/>
            </a:pPr>
            <a:endParaRPr lang="en-IN" sz="1600" dirty="0">
              <a:latin typeface="Montserrat"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2580C3FA-74EA-1A42-B679-955ADD33312E}"/>
              </a:ext>
            </a:extLst>
          </p:cNvPr>
          <p:cNvPicPr>
            <a:picLocks noChangeAspect="1"/>
          </p:cNvPicPr>
          <p:nvPr/>
        </p:nvPicPr>
        <p:blipFill>
          <a:blip r:embed="rId2"/>
          <a:stretch>
            <a:fillRect/>
          </a:stretch>
        </p:blipFill>
        <p:spPr>
          <a:xfrm>
            <a:off x="927495" y="630464"/>
            <a:ext cx="2590010" cy="4064000"/>
          </a:xfrm>
          <a:prstGeom prst="rect">
            <a:avLst/>
          </a:prstGeom>
        </p:spPr>
      </p:pic>
      <p:pic>
        <p:nvPicPr>
          <p:cNvPr id="5" name="Picture 5">
            <a:extLst>
              <a:ext uri="{FF2B5EF4-FFF2-40B4-BE49-F238E27FC236}">
                <a16:creationId xmlns:a16="http://schemas.microsoft.com/office/drawing/2014/main" id="{CDD33231-C9BC-F34D-8DF8-9964092DB2BF}"/>
              </a:ext>
            </a:extLst>
          </p:cNvPr>
          <p:cNvPicPr>
            <a:picLocks noChangeAspect="1"/>
          </p:cNvPicPr>
          <p:nvPr/>
        </p:nvPicPr>
        <p:blipFill>
          <a:blip r:embed="rId3"/>
          <a:stretch>
            <a:fillRect/>
          </a:stretch>
        </p:blipFill>
        <p:spPr>
          <a:xfrm>
            <a:off x="5060043" y="630464"/>
            <a:ext cx="2750457" cy="4104821"/>
          </a:xfrm>
          <a:prstGeom prst="rect">
            <a:avLst/>
          </a:prstGeom>
        </p:spPr>
      </p:pic>
    </p:spTree>
    <p:extLst>
      <p:ext uri="{BB962C8B-B14F-4D97-AF65-F5344CB8AC3E}">
        <p14:creationId xmlns:p14="http://schemas.microsoft.com/office/powerpoint/2010/main" val="103891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1A0ED58-2B47-5A43-BA9E-9BBACF3848B5}"/>
              </a:ext>
            </a:extLst>
          </p:cNvPr>
          <p:cNvSpPr>
            <a:spLocks noGrp="1"/>
          </p:cNvSpPr>
          <p:nvPr>
            <p:ph type="body" idx="1"/>
          </p:nvPr>
        </p:nvSpPr>
        <p:spPr>
          <a:xfrm>
            <a:off x="762000" y="408213"/>
            <a:ext cx="7574525" cy="4127501"/>
          </a:xfrm>
        </p:spPr>
        <p:txBody>
          <a:bodyPr/>
          <a:lstStyle/>
          <a:p>
            <a:pPr marL="146050" indent="0">
              <a:buNone/>
            </a:pPr>
            <a:endParaRPr lang="en-US"/>
          </a:p>
          <a:p>
            <a:pPr marL="146050" indent="0">
              <a:buNone/>
            </a:pPr>
            <a:r>
              <a:rPr lang="en-US" sz="1600">
                <a:latin typeface="Montserrat" pitchFamily="2" charset="0"/>
              </a:rPr>
              <a:t>6) If we login as a Faculty then the attendance of the students can be updated by selecting the branch and the year of studying.</a:t>
            </a:r>
          </a:p>
          <a:p>
            <a:pPr marL="146050" indent="0">
              <a:buNone/>
            </a:pPr>
            <a:endParaRPr lang="en-US" sz="1600">
              <a:latin typeface="Montserrat" pitchFamily="2" charset="0"/>
            </a:endParaRPr>
          </a:p>
          <a:p>
            <a:pPr marL="146050" indent="0">
              <a:buNone/>
            </a:pPr>
            <a:r>
              <a:rPr lang="en-US" sz="1600">
                <a:latin typeface="Montserrat" pitchFamily="2" charset="0"/>
              </a:rPr>
              <a:t>7) Select the date on which you want to update the attendance after selecting the student details.</a:t>
            </a:r>
          </a:p>
          <a:p>
            <a:pPr marL="146050" indent="0">
              <a:buNone/>
            </a:pPr>
            <a:endParaRPr lang="en-US" sz="1600">
              <a:latin typeface="Montserrat" pitchFamily="2" charset="0"/>
            </a:endParaRPr>
          </a:p>
          <a:p>
            <a:pPr marL="146050" indent="0">
              <a:buNone/>
            </a:pPr>
            <a:r>
              <a:rPr lang="en-US" sz="1600">
                <a:latin typeface="Montserrat" pitchFamily="2" charset="0"/>
              </a:rPr>
              <a:t>8) After selecting the student details a Student database will be appeared , select the name and then we can mark as absent or present for the student.</a:t>
            </a:r>
          </a:p>
          <a:p>
            <a:pPr marL="146050" indent="0">
              <a:buNone/>
            </a:pPr>
            <a:endParaRPr lang="en-US" sz="1600">
              <a:latin typeface="Montserrat" pitchFamily="2" charset="0"/>
            </a:endParaRPr>
          </a:p>
          <a:p>
            <a:pPr marL="146050" indent="0">
              <a:buNone/>
            </a:pPr>
            <a:r>
              <a:rPr lang="en-US" sz="1600">
                <a:latin typeface="Montserrat" pitchFamily="2" charset="0"/>
              </a:rPr>
              <a:t>9) After updating the attendance it can be viewed by clicking on the  'view attendance’ .</a:t>
            </a:r>
          </a:p>
          <a:p>
            <a:pPr marL="146050" indent="0">
              <a:buNone/>
            </a:pPr>
            <a:endParaRPr lang="en-US" sz="1600">
              <a:latin typeface="Montserrat" pitchFamily="2" charset="0"/>
            </a:endParaRPr>
          </a:p>
          <a:p>
            <a:pPr marL="146050" indent="0">
              <a:buNone/>
            </a:pPr>
            <a:r>
              <a:rPr lang="en-US" sz="1600">
                <a:latin typeface="Montserrat" pitchFamily="2" charset="0"/>
              </a:rPr>
              <a:t>10) In this way the student details can be stored.</a:t>
            </a:r>
          </a:p>
        </p:txBody>
      </p:sp>
    </p:spTree>
    <p:extLst>
      <p:ext uri="{BB962C8B-B14F-4D97-AF65-F5344CB8AC3E}">
        <p14:creationId xmlns:p14="http://schemas.microsoft.com/office/powerpoint/2010/main" val="33625611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3"/>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a:t>ADVANTAGES</a:t>
            </a:r>
            <a:endParaRPr/>
          </a:p>
        </p:txBody>
      </p:sp>
      <p:sp>
        <p:nvSpPr>
          <p:cNvPr id="277" name="Google Shape;277;p23"/>
          <p:cNvSpPr txBox="1">
            <a:spLocks noGrp="1"/>
          </p:cNvSpPr>
          <p:nvPr>
            <p:ph type="body" idx="1"/>
          </p:nvPr>
        </p:nvSpPr>
        <p:spPr>
          <a:xfrm>
            <a:off x="1065875" y="1561650"/>
            <a:ext cx="3798900" cy="24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FFFFFF"/>
                </a:solidFill>
                <a:latin typeface="Montserrat"/>
                <a:ea typeface="Montserrat"/>
                <a:cs typeface="Montserrat"/>
                <a:sym typeface="Montserrat"/>
              </a:rPr>
              <a:t>In today's world, it is essential to manage the storage, transmission and analysis of information</a:t>
            </a:r>
            <a:endParaRPr>
              <a:solidFill>
                <a:srgbClr val="FFFFFF"/>
              </a:solidFill>
              <a:latin typeface="Montserrat"/>
              <a:ea typeface="Montserrat"/>
              <a:cs typeface="Montserrat"/>
              <a:sym typeface="Montserrat"/>
            </a:endParaRPr>
          </a:p>
          <a:p>
            <a:pPr marL="0" lvl="0" indent="0" algn="l" rtl="0">
              <a:spcBef>
                <a:spcPts val="1600"/>
              </a:spcBef>
              <a:spcAft>
                <a:spcPts val="0"/>
              </a:spcAft>
              <a:buNone/>
            </a:pPr>
            <a:r>
              <a:rPr lang="en-GB" dirty="0">
                <a:solidFill>
                  <a:srgbClr val="FFFFFF"/>
                </a:solidFill>
                <a:latin typeface="Montserrat"/>
                <a:ea typeface="Montserrat"/>
                <a:cs typeface="Montserrat"/>
                <a:sym typeface="Montserrat"/>
              </a:rPr>
              <a:t>1)An information system is defined as the software that helps organize and analyze data.</a:t>
            </a:r>
            <a:endParaRPr>
              <a:solidFill>
                <a:srgbClr val="FFFFFF"/>
              </a:solidFill>
              <a:latin typeface="Montserrat"/>
              <a:ea typeface="Montserrat"/>
              <a:cs typeface="Montserrat"/>
              <a:sym typeface="Montserrat"/>
            </a:endParaRPr>
          </a:p>
          <a:p>
            <a:pPr marL="0" lvl="0" indent="0" algn="l" rtl="0">
              <a:spcBef>
                <a:spcPts val="1600"/>
              </a:spcBef>
              <a:spcAft>
                <a:spcPts val="0"/>
              </a:spcAft>
              <a:buNone/>
            </a:pPr>
            <a:r>
              <a:rPr lang="en-GB" dirty="0">
                <a:solidFill>
                  <a:srgbClr val="FFFFFF"/>
                </a:solidFill>
                <a:latin typeface="Montserrat"/>
                <a:ea typeface="Montserrat"/>
                <a:cs typeface="Montserrat"/>
                <a:sym typeface="Montserrat"/>
              </a:rPr>
              <a:t>2)system work to coordinate scheduling and communications between faculty regarding students.</a:t>
            </a:r>
            <a:endParaRPr>
              <a:solidFill>
                <a:srgbClr val="FFFFFF"/>
              </a:solidFill>
              <a:latin typeface="Montserrat"/>
              <a:ea typeface="Montserrat"/>
              <a:cs typeface="Montserrat"/>
              <a:sym typeface="Montserrat"/>
            </a:endParaRPr>
          </a:p>
          <a:p>
            <a:pPr marL="0" lvl="0" indent="0" algn="l" rtl="0">
              <a:spcBef>
                <a:spcPts val="1600"/>
              </a:spcBef>
              <a:spcAft>
                <a:spcPts val="1600"/>
              </a:spcAft>
              <a:buNone/>
            </a:pPr>
            <a:endParaRPr>
              <a:solidFill>
                <a:srgbClr val="FFFFFF"/>
              </a:solidFill>
            </a:endParaRPr>
          </a:p>
        </p:txBody>
      </p:sp>
      <p:sp>
        <p:nvSpPr>
          <p:cNvPr id="278" name="Google Shape;278;p23"/>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pic>
        <p:nvPicPr>
          <p:cNvPr id="279" name="Google Shape;279;p23"/>
          <p:cNvPicPr preferRelativeResize="0"/>
          <p:nvPr/>
        </p:nvPicPr>
        <p:blipFill>
          <a:blip r:embed="rId3">
            <a:alphaModFix/>
          </a:blip>
          <a:stretch>
            <a:fillRect/>
          </a:stretch>
        </p:blipFill>
        <p:spPr>
          <a:xfrm>
            <a:off x="5378975" y="1307350"/>
            <a:ext cx="3197650" cy="2522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4"/>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b="1">
              <a:solidFill>
                <a:schemeClr val="lt1"/>
              </a:solidFill>
              <a:latin typeface="Lato"/>
              <a:ea typeface="Lato"/>
              <a:cs typeface="Lato"/>
              <a:sym typeface="Lato"/>
            </a:endParaRPr>
          </a:p>
        </p:txBody>
      </p:sp>
      <p:sp>
        <p:nvSpPr>
          <p:cNvPr id="285" name="Google Shape;285;p24"/>
          <p:cNvSpPr txBox="1"/>
          <p:nvPr/>
        </p:nvSpPr>
        <p:spPr>
          <a:xfrm>
            <a:off x="3187537" y="4245790"/>
            <a:ext cx="1061400" cy="43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endParaRPr sz="800">
              <a:solidFill>
                <a:schemeClr val="lt1"/>
              </a:solidFill>
              <a:latin typeface="Lato"/>
              <a:ea typeface="Lato"/>
              <a:cs typeface="Lato"/>
              <a:sym typeface="Lato"/>
            </a:endParaRPr>
          </a:p>
        </p:txBody>
      </p:sp>
      <p:sp>
        <p:nvSpPr>
          <p:cNvPr id="286" name="Google Shape;286;p24"/>
          <p:cNvSpPr txBox="1"/>
          <p:nvPr/>
        </p:nvSpPr>
        <p:spPr>
          <a:xfrm>
            <a:off x="5040797" y="4245790"/>
            <a:ext cx="1061400" cy="43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endParaRPr sz="800">
              <a:solidFill>
                <a:schemeClr val="lt1"/>
              </a:solidFill>
              <a:latin typeface="Lato"/>
              <a:ea typeface="Lato"/>
              <a:cs typeface="Lato"/>
              <a:sym typeface="Lato"/>
            </a:endParaRPr>
          </a:p>
        </p:txBody>
      </p:sp>
      <p:pic>
        <p:nvPicPr>
          <p:cNvPr id="287" name="Google Shape;287;p24"/>
          <p:cNvPicPr preferRelativeResize="0"/>
          <p:nvPr/>
        </p:nvPicPr>
        <p:blipFill>
          <a:blip r:embed="rId3">
            <a:alphaModFix/>
          </a:blip>
          <a:stretch>
            <a:fillRect/>
          </a:stretch>
        </p:blipFill>
        <p:spPr>
          <a:xfrm>
            <a:off x="941950" y="842800"/>
            <a:ext cx="3433125" cy="3222425"/>
          </a:xfrm>
          <a:prstGeom prst="rect">
            <a:avLst/>
          </a:prstGeom>
          <a:noFill/>
          <a:ln>
            <a:noFill/>
          </a:ln>
        </p:spPr>
      </p:pic>
      <p:pic>
        <p:nvPicPr>
          <p:cNvPr id="288" name="Google Shape;288;p24"/>
          <p:cNvPicPr preferRelativeResize="0"/>
          <p:nvPr/>
        </p:nvPicPr>
        <p:blipFill>
          <a:blip r:embed="rId4">
            <a:alphaModFix/>
          </a:blip>
          <a:stretch>
            <a:fillRect/>
          </a:stretch>
        </p:blipFill>
        <p:spPr>
          <a:xfrm>
            <a:off x="4870825" y="384225"/>
            <a:ext cx="3804950" cy="37091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5"/>
          <p:cNvSpPr txBox="1">
            <a:spLocks noGrp="1"/>
          </p:cNvSpPr>
          <p:nvPr>
            <p:ph type="title"/>
          </p:nvPr>
        </p:nvSpPr>
        <p:spPr>
          <a:xfrm>
            <a:off x="1297500" y="917925"/>
            <a:ext cx="5609700" cy="65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LIMITATIONS</a:t>
            </a:r>
            <a:endParaRPr/>
          </a:p>
        </p:txBody>
      </p:sp>
      <p:sp>
        <p:nvSpPr>
          <p:cNvPr id="294" name="Google Shape;294;p25"/>
          <p:cNvSpPr txBox="1">
            <a:spLocks noGrp="1"/>
          </p:cNvSpPr>
          <p:nvPr>
            <p:ph type="body" idx="1"/>
          </p:nvPr>
        </p:nvSpPr>
        <p:spPr>
          <a:xfrm>
            <a:off x="1396650" y="1739700"/>
            <a:ext cx="5609700" cy="2252100"/>
          </a:xfrm>
          <a:prstGeom prst="rect">
            <a:avLst/>
          </a:prstGeom>
        </p:spPr>
        <p:txBody>
          <a:bodyPr spcFirstLastPara="1" wrap="square" lIns="91425" tIns="91425" rIns="91425" bIns="91425" anchor="t" anchorCtr="0">
            <a:noAutofit/>
          </a:bodyPr>
          <a:lstStyle/>
          <a:p>
            <a:pPr marL="0" lvl="0" indent="0" algn="l" rtl="0">
              <a:lnSpc>
                <a:spcPct val="100000"/>
              </a:lnSpc>
              <a:spcBef>
                <a:spcPts val="1400"/>
              </a:spcBef>
              <a:spcAft>
                <a:spcPts val="0"/>
              </a:spcAft>
              <a:buNone/>
            </a:pPr>
            <a:r>
              <a:rPr lang="en-GB" sz="1400">
                <a:latin typeface="Montserrat"/>
                <a:ea typeface="Montserrat"/>
                <a:cs typeface="Montserrat"/>
                <a:sym typeface="Montserrat"/>
              </a:rPr>
              <a:t>The drawbacks in Student Management System software can be counted on fingers with mostly only benefits, these systems have a few countable downsides.</a:t>
            </a:r>
            <a:endParaRPr sz="1400">
              <a:latin typeface="Montserrat"/>
              <a:ea typeface="Montserrat"/>
              <a:cs typeface="Montserrat"/>
              <a:sym typeface="Montserrat"/>
            </a:endParaRPr>
          </a:p>
          <a:p>
            <a:pPr marL="0" lvl="0" indent="0" algn="l" rtl="0">
              <a:lnSpc>
                <a:spcPct val="100000"/>
              </a:lnSpc>
              <a:spcBef>
                <a:spcPts val="1400"/>
              </a:spcBef>
              <a:spcAft>
                <a:spcPts val="0"/>
              </a:spcAft>
              <a:buNone/>
            </a:pPr>
            <a:r>
              <a:rPr lang="en-GB" sz="1400">
                <a:latin typeface="Montserrat"/>
                <a:ea typeface="Montserrat"/>
                <a:cs typeface="Montserrat"/>
                <a:sym typeface="Montserrat"/>
              </a:rPr>
              <a:t>Often, applications face minor technical glitches and these systems are no exception but, ratification is immediate.</a:t>
            </a:r>
            <a:endParaRPr sz="1400">
              <a:latin typeface="Montserrat"/>
              <a:ea typeface="Montserrat"/>
              <a:cs typeface="Montserrat"/>
              <a:sym typeface="Montserrat"/>
            </a:endParaRPr>
          </a:p>
          <a:p>
            <a:pPr marL="0" lvl="0" indent="0" algn="l" rtl="0">
              <a:spcBef>
                <a:spcPts val="1400"/>
              </a:spcBef>
              <a:spcAft>
                <a:spcPts val="1600"/>
              </a:spcAft>
              <a:buNone/>
            </a:pPr>
            <a:endParaRPr sz="1400">
              <a:latin typeface="Times New Roman"/>
              <a:ea typeface="Times New Roman"/>
              <a:cs typeface="Times New Roman"/>
              <a:sym typeface="Times New Roman"/>
            </a:endParaRPr>
          </a:p>
        </p:txBody>
      </p:sp>
      <p:sp>
        <p:nvSpPr>
          <p:cNvPr id="295" name="Google Shape;295;p25"/>
          <p:cNvSpPr txBox="1"/>
          <p:nvPr/>
        </p:nvSpPr>
        <p:spPr>
          <a:xfrm>
            <a:off x="1338025" y="4245790"/>
            <a:ext cx="1061400" cy="43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endParaRPr sz="800">
              <a:solidFill>
                <a:schemeClr val="lt1"/>
              </a:solidFill>
              <a:latin typeface="Lato"/>
              <a:ea typeface="Lato"/>
              <a:cs typeface="Lato"/>
              <a:sym typeface="Lato"/>
            </a:endParaRPr>
          </a:p>
        </p:txBody>
      </p:sp>
      <p:sp>
        <p:nvSpPr>
          <p:cNvPr id="296" name="Google Shape;296;p25"/>
          <p:cNvSpPr/>
          <p:nvPr/>
        </p:nvSpPr>
        <p:spPr>
          <a:xfrm>
            <a:off x="3388475"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5"/>
          <p:cNvSpPr txBox="1"/>
          <p:nvPr/>
        </p:nvSpPr>
        <p:spPr>
          <a:xfrm>
            <a:off x="348372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b="1">
              <a:solidFill>
                <a:schemeClr val="lt1"/>
              </a:solidFill>
              <a:latin typeface="Lato"/>
              <a:ea typeface="Lato"/>
              <a:cs typeface="Lato"/>
              <a:sym typeface="Lato"/>
            </a:endParaRPr>
          </a:p>
        </p:txBody>
      </p:sp>
      <p:sp>
        <p:nvSpPr>
          <p:cNvPr id="298" name="Google Shape;298;p25"/>
          <p:cNvSpPr/>
          <p:nvPr/>
        </p:nvSpPr>
        <p:spPr>
          <a:xfrm>
            <a:off x="5239301"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txBox="1"/>
          <p:nvPr/>
        </p:nvSpPr>
        <p:spPr>
          <a:xfrm>
            <a:off x="5040797" y="4245790"/>
            <a:ext cx="1061400" cy="43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endParaRPr sz="800">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IN" dirty="0"/>
            </a:br>
            <a:r>
              <a:rPr lang="en-IN" dirty="0"/>
              <a:t>CONCLUSION</a:t>
            </a:r>
          </a:p>
        </p:txBody>
      </p:sp>
      <p:sp>
        <p:nvSpPr>
          <p:cNvPr id="3" name="Text Placeholder 2"/>
          <p:cNvSpPr>
            <a:spLocks noGrp="1"/>
          </p:cNvSpPr>
          <p:nvPr>
            <p:ph type="body" idx="1"/>
          </p:nvPr>
        </p:nvSpPr>
        <p:spPr>
          <a:xfrm>
            <a:off x="1177159" y="1524000"/>
            <a:ext cx="7083972" cy="3100551"/>
          </a:xfrm>
        </p:spPr>
        <p:txBody>
          <a:bodyPr/>
          <a:lstStyle/>
          <a:p>
            <a:pPr marL="146050" indent="0">
              <a:buNone/>
            </a:pPr>
            <a:r>
              <a:rPr lang="en-IN" sz="1600" dirty="0">
                <a:latin typeface="Montserrat" pitchFamily="2" charset="0"/>
              </a:rPr>
              <a:t>This project assists in automating the prevailing manual system. This is a paperless working model for future educational sector reforms. It can be monitored and controlled remotely. It will reduce the manpower required. It provides accurate information. The data which is stored in the repository may help in making intelligent decisions by the management. All the parents, teachers and management will get the specified data, which exactly facilitates the growing requirement for automation in educational systems.</a:t>
            </a:r>
          </a:p>
          <a:p>
            <a:pPr marL="146050" indent="0">
              <a:buNone/>
            </a:pPr>
            <a:endParaRPr lang="en-IN" sz="1600" dirty="0">
              <a:latin typeface="Montserrat"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2FD93-A715-44C5-9DC1-186E76DA6B8E}"/>
              </a:ext>
            </a:extLst>
          </p:cNvPr>
          <p:cNvSpPr>
            <a:spLocks noGrp="1"/>
          </p:cNvSpPr>
          <p:nvPr>
            <p:ph type="title"/>
          </p:nvPr>
        </p:nvSpPr>
        <p:spPr/>
        <p:txBody>
          <a:bodyPr/>
          <a:lstStyle/>
          <a:p>
            <a:pPr algn="just"/>
            <a:r>
              <a:rPr lang="en-US" dirty="0"/>
              <a:t>FUTURE WORK</a:t>
            </a:r>
          </a:p>
        </p:txBody>
      </p:sp>
      <p:sp>
        <p:nvSpPr>
          <p:cNvPr id="3" name="Text Placeholder 2">
            <a:extLst>
              <a:ext uri="{FF2B5EF4-FFF2-40B4-BE49-F238E27FC236}">
                <a16:creationId xmlns:a16="http://schemas.microsoft.com/office/drawing/2014/main" id="{EC8B15BB-AC67-45BB-95FE-A1F052A95B02}"/>
              </a:ext>
            </a:extLst>
          </p:cNvPr>
          <p:cNvSpPr>
            <a:spLocks noGrp="1"/>
          </p:cNvSpPr>
          <p:nvPr>
            <p:ph type="body" idx="1"/>
          </p:nvPr>
        </p:nvSpPr>
        <p:spPr/>
        <p:txBody>
          <a:bodyPr/>
          <a:lstStyle/>
          <a:p>
            <a:pPr marL="146050" indent="0" algn="just">
              <a:buNone/>
            </a:pPr>
            <a:r>
              <a:rPr lang="en-US" sz="1900" dirty="0">
                <a:latin typeface="Montserrat" panose="020B0604020202020204" charset="0"/>
              </a:rPr>
              <a:t>The project can be further expanded by adding CGPA and also by fetching the student data if required. Student credentials also can be added to the webpage and student inputs like profile photo, signature, automatic mailing options </a:t>
            </a:r>
            <a:r>
              <a:rPr lang="en-US" sz="1900" dirty="0" err="1">
                <a:latin typeface="Montserrat" panose="020B0604020202020204" charset="0"/>
              </a:rPr>
              <a:t>etc</a:t>
            </a:r>
            <a:r>
              <a:rPr lang="en-US" sz="1900" dirty="0">
                <a:latin typeface="Montserrat" panose="020B0604020202020204" charset="0"/>
              </a:rPr>
              <a:t>…can be taken into consideration. And also the attendance percentage can be calculated and displayed using graphs.</a:t>
            </a:r>
          </a:p>
          <a:p>
            <a:pPr marL="146050" indent="0" algn="just">
              <a:buNone/>
            </a:pPr>
            <a:endParaRPr lang="en-US" dirty="0"/>
          </a:p>
        </p:txBody>
      </p:sp>
    </p:spTree>
    <p:extLst>
      <p:ext uri="{BB962C8B-B14F-4D97-AF65-F5344CB8AC3E}">
        <p14:creationId xmlns:p14="http://schemas.microsoft.com/office/powerpoint/2010/main" val="1283127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E4378-25DD-4B39-8D2C-319D2BB5B37B}"/>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99B333FA-570F-4476-864C-08BDFF087DAD}"/>
              </a:ext>
            </a:extLst>
          </p:cNvPr>
          <p:cNvSpPr>
            <a:spLocks noGrp="1"/>
          </p:cNvSpPr>
          <p:nvPr>
            <p:ph type="body" idx="1"/>
          </p:nvPr>
        </p:nvSpPr>
        <p:spPr/>
        <p:txBody>
          <a:bodyPr/>
          <a:lstStyle/>
          <a:p>
            <a:pPr marL="146050" indent="0">
              <a:buNone/>
            </a:pPr>
            <a:r>
              <a:rPr lang="en-US" sz="1900" dirty="0">
                <a:latin typeface="Montserrat" panose="020B0604020202020204" charset="0"/>
              </a:rPr>
              <a:t>We referred to many websites like code </a:t>
            </a:r>
            <a:r>
              <a:rPr lang="en-US" sz="1900" dirty="0" err="1">
                <a:latin typeface="Montserrat" panose="020B0604020202020204" charset="0"/>
              </a:rPr>
              <a:t>kshetra</a:t>
            </a:r>
            <a:r>
              <a:rPr lang="en-US" sz="1900" dirty="0">
                <a:latin typeface="Montserrat" panose="020B0604020202020204" charset="0"/>
              </a:rPr>
              <a:t>, </a:t>
            </a:r>
            <a:r>
              <a:rPr lang="en-US" sz="1900" dirty="0" err="1">
                <a:latin typeface="Montserrat" panose="020B0604020202020204" charset="0"/>
              </a:rPr>
              <a:t>editbits</a:t>
            </a:r>
            <a:r>
              <a:rPr lang="en-US" sz="1900" dirty="0">
                <a:latin typeface="Montserrat" panose="020B0604020202020204" charset="0"/>
              </a:rPr>
              <a:t>, geeks for geeks etc. referred to a few </a:t>
            </a:r>
            <a:r>
              <a:rPr lang="en-US" sz="1900" dirty="0" err="1">
                <a:latin typeface="Montserrat" panose="020B0604020202020204" charset="0"/>
              </a:rPr>
              <a:t>youtube</a:t>
            </a:r>
            <a:r>
              <a:rPr lang="en-US" sz="1900" dirty="0">
                <a:latin typeface="Montserrat" panose="020B0604020202020204" charset="0"/>
              </a:rPr>
              <a:t> channels and attended workshops on android development for building the app. And for the designing part we referred to a few books - The complete reference HTML &amp; CSS by Thomas A.</a:t>
            </a:r>
            <a:br>
              <a:rPr lang="en-US" sz="1900" dirty="0">
                <a:latin typeface="Montserrat" panose="020B0604020202020204" charset="0"/>
              </a:rPr>
            </a:br>
            <a:r>
              <a:rPr lang="en-US" sz="1900" dirty="0">
                <a:latin typeface="Montserrat" panose="020B0604020202020204" charset="0"/>
              </a:rPr>
              <a:t>Powell and HTML5 &amp; CSS3 by A Willey Brand.</a:t>
            </a:r>
          </a:p>
          <a:p>
            <a:endParaRPr lang="en-US" sz="1900" dirty="0">
              <a:latin typeface="Montserrat" panose="020B0604020202020204" charset="0"/>
            </a:endParaRPr>
          </a:p>
        </p:txBody>
      </p:sp>
    </p:spTree>
    <p:extLst>
      <p:ext uri="{BB962C8B-B14F-4D97-AF65-F5344CB8AC3E}">
        <p14:creationId xmlns:p14="http://schemas.microsoft.com/office/powerpoint/2010/main" val="42167714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00A8D-AA87-4964-B382-A34599160247}"/>
              </a:ext>
            </a:extLst>
          </p:cNvPr>
          <p:cNvSpPr>
            <a:spLocks noGrp="1"/>
          </p:cNvSpPr>
          <p:nvPr>
            <p:ph type="title"/>
          </p:nvPr>
        </p:nvSpPr>
        <p:spPr>
          <a:xfrm>
            <a:off x="946943" y="2571750"/>
            <a:ext cx="4587000" cy="1148700"/>
          </a:xfrm>
        </p:spPr>
        <p:txBody>
          <a:bodyPr/>
          <a:lstStyle/>
          <a:p>
            <a:r>
              <a:rPr lang="en-US" sz="4000" dirty="0"/>
              <a:t>THANK YOU</a:t>
            </a:r>
          </a:p>
        </p:txBody>
      </p:sp>
    </p:spTree>
    <p:extLst>
      <p:ext uri="{BB962C8B-B14F-4D97-AF65-F5344CB8AC3E}">
        <p14:creationId xmlns:p14="http://schemas.microsoft.com/office/powerpoint/2010/main" val="1505348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9C360-9AC3-44D3-9CB7-9C3B1C14EC0F}"/>
              </a:ext>
            </a:extLst>
          </p:cNvPr>
          <p:cNvSpPr>
            <a:spLocks noGrp="1"/>
          </p:cNvSpPr>
          <p:nvPr>
            <p:ph type="title"/>
          </p:nvPr>
        </p:nvSpPr>
        <p:spPr/>
        <p:txBody>
          <a:bodyPr/>
          <a:lstStyle/>
          <a:p>
            <a:r>
              <a:rPr lang="en-US" sz="2600" dirty="0"/>
              <a:t>ABSTRACT</a:t>
            </a:r>
          </a:p>
        </p:txBody>
      </p:sp>
      <p:sp>
        <p:nvSpPr>
          <p:cNvPr id="3" name="Text Placeholder 2">
            <a:extLst>
              <a:ext uri="{FF2B5EF4-FFF2-40B4-BE49-F238E27FC236}">
                <a16:creationId xmlns:a16="http://schemas.microsoft.com/office/drawing/2014/main" id="{AC54F184-28BC-4FFD-8940-BC6FA05DCDFF}"/>
              </a:ext>
            </a:extLst>
          </p:cNvPr>
          <p:cNvSpPr>
            <a:spLocks noGrp="1"/>
          </p:cNvSpPr>
          <p:nvPr>
            <p:ph type="body" idx="1"/>
          </p:nvPr>
        </p:nvSpPr>
        <p:spPr>
          <a:xfrm>
            <a:off x="1297500" y="1143000"/>
            <a:ext cx="7038900" cy="3335750"/>
          </a:xfrm>
        </p:spPr>
        <p:txBody>
          <a:bodyPr/>
          <a:lstStyle/>
          <a:p>
            <a:pPr marL="146050" indent="0">
              <a:buNone/>
            </a:pPr>
            <a:r>
              <a:rPr lang="en-US" sz="1900" dirty="0">
                <a:latin typeface="Montserrat" panose="020B0604020202020204" charset="0"/>
              </a:rPr>
              <a:t>Student management system is to create an application that can provide a query management system through android mobile phones. As teacher staff there will be reduced manual work they can easily upload the exam timetable and respective subject notices. Student Information Management System  provides a simple interface for maintenance of student information. It can be used by educational institutes or colleges to maintain the records of students easily</a:t>
            </a:r>
            <a:r>
              <a:rPr lang="en-US" dirty="0"/>
              <a:t>.</a:t>
            </a:r>
          </a:p>
        </p:txBody>
      </p:sp>
    </p:spTree>
    <p:extLst>
      <p:ext uri="{BB962C8B-B14F-4D97-AF65-F5344CB8AC3E}">
        <p14:creationId xmlns:p14="http://schemas.microsoft.com/office/powerpoint/2010/main" val="1710008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2600" dirty="0"/>
          </a:p>
          <a:p>
            <a:pPr marL="0" lvl="0" indent="0" algn="l" rtl="0">
              <a:spcBef>
                <a:spcPts val="0"/>
              </a:spcBef>
              <a:spcAft>
                <a:spcPts val="0"/>
              </a:spcAft>
              <a:buNone/>
            </a:pPr>
            <a:r>
              <a:rPr lang="en-GB" sz="2600" dirty="0"/>
              <a:t>INTRODUCTION</a:t>
            </a:r>
            <a:endParaRPr sz="2600" dirty="0"/>
          </a:p>
        </p:txBody>
      </p:sp>
      <p:sp>
        <p:nvSpPr>
          <p:cNvPr id="256" name="Google Shape;256;p20"/>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rgbClr val="FFFFFF"/>
              </a:solidFill>
            </a:endParaRPr>
          </a:p>
        </p:txBody>
      </p:sp>
      <p:sp>
        <p:nvSpPr>
          <p:cNvPr id="257" name="Google Shape;257;p20"/>
          <p:cNvSpPr txBox="1">
            <a:spLocks noGrp="1"/>
          </p:cNvSpPr>
          <p:nvPr>
            <p:ph type="body" idx="1"/>
          </p:nvPr>
        </p:nvSpPr>
        <p:spPr>
          <a:xfrm>
            <a:off x="457201" y="1743675"/>
            <a:ext cx="6207368" cy="193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FFFFFF"/>
                </a:solidFill>
                <a:latin typeface="Montserrat"/>
                <a:ea typeface="Montserrat"/>
                <a:cs typeface="Montserrat"/>
                <a:sym typeface="Montserrat"/>
              </a:rPr>
              <a:t>The Student Information System (SIS) would be a new way of record management that would achieve efficiency on processing student information.                                                                                                 The administrator will use the application to enter their personal and details of student and faculty.</a:t>
            </a:r>
            <a:endParaRPr sz="1800" dirty="0">
              <a:solidFill>
                <a:srgbClr val="FFFFFF"/>
              </a:solidFill>
              <a:latin typeface="Montserrat"/>
              <a:ea typeface="Montserrat"/>
              <a:cs typeface="Montserrat"/>
              <a:sym typeface="Montserrat"/>
            </a:endParaRPr>
          </a:p>
          <a:p>
            <a:pPr marL="0" lvl="0" indent="0" algn="l" rtl="0">
              <a:spcBef>
                <a:spcPts val="1600"/>
              </a:spcBef>
              <a:spcAft>
                <a:spcPts val="1600"/>
              </a:spcAft>
              <a:buNone/>
            </a:pPr>
            <a:endParaRPr dirty="0">
              <a:solidFill>
                <a:srgbClr val="FFFFFF"/>
              </a:solidFill>
            </a:endParaRPr>
          </a:p>
        </p:txBody>
      </p:sp>
      <p:sp>
        <p:nvSpPr>
          <p:cNvPr id="258" name="Google Shape;258;p20"/>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rgbClr val="FFFFFF"/>
              </a:solidFill>
            </a:endParaRPr>
          </a:p>
        </p:txBody>
      </p:sp>
      <p:sp>
        <p:nvSpPr>
          <p:cNvPr id="259" name="Google Shape;259;p20"/>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rgbClr val="FFFFFF"/>
              </a:solidFill>
            </a:endParaRPr>
          </a:p>
        </p:txBody>
      </p:sp>
      <p:pic>
        <p:nvPicPr>
          <p:cNvPr id="7" name="Google Shape;244;p18">
            <a:extLst>
              <a:ext uri="{FF2B5EF4-FFF2-40B4-BE49-F238E27FC236}">
                <a16:creationId xmlns:a16="http://schemas.microsoft.com/office/drawing/2014/main" id="{2F861CE9-0C15-465A-AAF1-F0FFB8408018}"/>
              </a:ext>
            </a:extLst>
          </p:cNvPr>
          <p:cNvPicPr preferRelativeResize="0"/>
          <p:nvPr/>
        </p:nvPicPr>
        <p:blipFill rotWithShape="1">
          <a:blip r:embed="rId3">
            <a:alphaModFix/>
          </a:blip>
          <a:srcRect l="-7680" t="9150" r="7679" b="-9149"/>
          <a:stretch/>
        </p:blipFill>
        <p:spPr>
          <a:xfrm>
            <a:off x="6664569" y="3347763"/>
            <a:ext cx="2062675" cy="174941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EXISTING SYSTEM</a:t>
            </a:r>
            <a:endParaRPr dirty="0"/>
          </a:p>
        </p:txBody>
      </p:sp>
      <p:sp>
        <p:nvSpPr>
          <p:cNvPr id="235" name="Google Shape;235;p18"/>
          <p:cNvSpPr txBox="1"/>
          <p:nvPr/>
        </p:nvSpPr>
        <p:spPr>
          <a:xfrm>
            <a:off x="1294301"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900" dirty="0">
              <a:solidFill>
                <a:srgbClr val="CACACA"/>
              </a:solidFill>
              <a:latin typeface="Montserrat"/>
              <a:ea typeface="Montserrat"/>
              <a:cs typeface="Montserrat"/>
              <a:sym typeface="Montserrat"/>
            </a:endParaRPr>
          </a:p>
        </p:txBody>
      </p:sp>
      <p:sp>
        <p:nvSpPr>
          <p:cNvPr id="236" name="Google Shape;236;p18"/>
          <p:cNvSpPr txBox="1"/>
          <p:nvPr/>
        </p:nvSpPr>
        <p:spPr>
          <a:xfrm>
            <a:off x="1294301" y="24230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900" dirty="0">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900" dirty="0">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900" dirty="0">
              <a:solidFill>
                <a:srgbClr val="CACACA"/>
              </a:solidFill>
              <a:latin typeface="Montserrat"/>
              <a:ea typeface="Montserrat"/>
              <a:cs typeface="Montserrat"/>
              <a:sym typeface="Montserrat"/>
            </a:endParaRPr>
          </a:p>
        </p:txBody>
      </p:sp>
      <p:sp>
        <p:nvSpPr>
          <p:cNvPr id="239" name="Google Shape;239;p18"/>
          <p:cNvSpPr txBox="1"/>
          <p:nvPr/>
        </p:nvSpPr>
        <p:spPr>
          <a:xfrm>
            <a:off x="1294301" y="2097574"/>
            <a:ext cx="3018300" cy="1627503"/>
          </a:xfrm>
          <a:prstGeom prst="rect">
            <a:avLst/>
          </a:prstGeom>
          <a:noFill/>
          <a:ln>
            <a:noFill/>
          </a:ln>
        </p:spPr>
        <p:txBody>
          <a:bodyPr spcFirstLastPara="1" wrap="square" lIns="91425" tIns="91425" rIns="91425" bIns="91425" anchor="ctr" anchorCtr="0">
            <a:noAutofit/>
          </a:bodyPr>
          <a:lstStyle/>
          <a:p>
            <a:r>
              <a:rPr lang="en-US" sz="1900" dirty="0">
                <a:solidFill>
                  <a:schemeClr val="bg1"/>
                </a:solidFill>
                <a:latin typeface="Montserrat" panose="020B0604020202020204" charset="0"/>
              </a:rPr>
              <a:t>1.  Infinite Campus.</a:t>
            </a:r>
          </a:p>
          <a:p>
            <a:r>
              <a:rPr lang="en-US" sz="1900" dirty="0">
                <a:solidFill>
                  <a:schemeClr val="bg1"/>
                </a:solidFill>
                <a:latin typeface="Montserrat" panose="020B0604020202020204" charset="0"/>
              </a:rPr>
              <a:t>2. Quick Schools.</a:t>
            </a:r>
          </a:p>
          <a:p>
            <a:r>
              <a:rPr lang="en-US" sz="1900" dirty="0">
                <a:solidFill>
                  <a:schemeClr val="bg1"/>
                </a:solidFill>
                <a:latin typeface="Montserrat" panose="020B0604020202020204" charset="0"/>
              </a:rPr>
              <a:t>3. My Class Campus.</a:t>
            </a:r>
          </a:p>
          <a:p>
            <a:r>
              <a:rPr lang="en-US" sz="1900" dirty="0">
                <a:solidFill>
                  <a:schemeClr val="bg1"/>
                </a:solidFill>
                <a:latin typeface="Montserrat" panose="020B0604020202020204" charset="0"/>
              </a:rPr>
              <a:t>4. Vidyalaya.</a:t>
            </a:r>
          </a:p>
        </p:txBody>
      </p:sp>
      <p:sp>
        <p:nvSpPr>
          <p:cNvPr id="240" name="Google Shape;240;p18"/>
          <p:cNvSpPr txBox="1"/>
          <p:nvPr/>
        </p:nvSpPr>
        <p:spPr>
          <a:xfrm>
            <a:off x="1294298"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CACACA"/>
              </a:solidFill>
              <a:latin typeface="Average"/>
              <a:ea typeface="Average"/>
              <a:cs typeface="Average"/>
              <a:sym typeface="Average"/>
            </a:endParaRPr>
          </a:p>
        </p:txBody>
      </p:sp>
      <p:sp>
        <p:nvSpPr>
          <p:cNvPr id="241" name="Google Shape;241;p18"/>
          <p:cNvSpPr txBox="1"/>
          <p:nvPr/>
        </p:nvSpPr>
        <p:spPr>
          <a:xfrm>
            <a:off x="4443276"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CACACA"/>
              </a:solidFill>
              <a:latin typeface="Average"/>
              <a:ea typeface="Average"/>
              <a:cs typeface="Average"/>
              <a:sym typeface="Average"/>
            </a:endParaRPr>
          </a:p>
        </p:txBody>
      </p:sp>
      <p:sp>
        <p:nvSpPr>
          <p:cNvPr id="242" name="Google Shape;242;p18"/>
          <p:cNvSpPr txBox="1"/>
          <p:nvPr/>
        </p:nvSpPr>
        <p:spPr>
          <a:xfrm>
            <a:off x="4443276" y="2461270"/>
            <a:ext cx="3018300" cy="1407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sz="700">
              <a:solidFill>
                <a:srgbClr val="FFFFFF"/>
              </a:solidFill>
              <a:latin typeface="Montserrat"/>
              <a:ea typeface="Montserrat"/>
              <a:cs typeface="Montserrat"/>
              <a:sym typeface="Montserrat"/>
            </a:endParaRPr>
          </a:p>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
        <p:nvSpPr>
          <p:cNvPr id="243" name="Google Shape;243;p18"/>
          <p:cNvSpPr txBox="1"/>
          <p:nvPr/>
        </p:nvSpPr>
        <p:spPr>
          <a:xfrm>
            <a:off x="4443276"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FB771-A1CE-4E42-882F-188286C17389}"/>
              </a:ext>
            </a:extLst>
          </p:cNvPr>
          <p:cNvSpPr>
            <a:spLocks noGrp="1"/>
          </p:cNvSpPr>
          <p:nvPr>
            <p:ph type="title"/>
          </p:nvPr>
        </p:nvSpPr>
        <p:spPr/>
        <p:txBody>
          <a:bodyPr/>
          <a:lstStyle/>
          <a:p>
            <a:r>
              <a:rPr lang="en-US" dirty="0"/>
              <a:t>PROPOSED SYSTEM</a:t>
            </a:r>
          </a:p>
        </p:txBody>
      </p:sp>
      <p:sp>
        <p:nvSpPr>
          <p:cNvPr id="3" name="Text Placeholder 2">
            <a:extLst>
              <a:ext uri="{FF2B5EF4-FFF2-40B4-BE49-F238E27FC236}">
                <a16:creationId xmlns:a16="http://schemas.microsoft.com/office/drawing/2014/main" id="{4B2C73F5-1169-4B18-8958-A2E0CBAB3492}"/>
              </a:ext>
            </a:extLst>
          </p:cNvPr>
          <p:cNvSpPr>
            <a:spLocks noGrp="1"/>
          </p:cNvSpPr>
          <p:nvPr>
            <p:ph type="body" idx="1"/>
          </p:nvPr>
        </p:nvSpPr>
        <p:spPr>
          <a:xfrm>
            <a:off x="1297500" y="1125415"/>
            <a:ext cx="7038900" cy="3353335"/>
          </a:xfrm>
        </p:spPr>
        <p:txBody>
          <a:bodyPr/>
          <a:lstStyle/>
          <a:p>
            <a:r>
              <a:rPr lang="en-US" sz="1900" dirty="0">
                <a:latin typeface="Montserrat" panose="020B0604020202020204" charset="0"/>
              </a:rPr>
              <a:t>The proposed system has an android app or a web services, where the user can login to perform operations. It contains the following activities, which try to automate the entire process keeping in view of  the database integration approach. We propose a schema of maintaining records</a:t>
            </a:r>
          </a:p>
          <a:p>
            <a:r>
              <a:rPr lang="en-US" sz="1900" dirty="0">
                <a:latin typeface="Montserrat" panose="020B0604020202020204" charset="0"/>
              </a:rPr>
              <a:t>In college to maintain all student records they need have more staff and also place to maintain the records. Even maintained properly when ever required they are not available</a:t>
            </a:r>
          </a:p>
        </p:txBody>
      </p:sp>
    </p:spTree>
    <p:extLst>
      <p:ext uri="{BB962C8B-B14F-4D97-AF65-F5344CB8AC3E}">
        <p14:creationId xmlns:p14="http://schemas.microsoft.com/office/powerpoint/2010/main" val="2995232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AF34B-72BB-4823-88EE-2DECEC42D463}"/>
              </a:ext>
            </a:extLst>
          </p:cNvPr>
          <p:cNvSpPr>
            <a:spLocks noGrp="1"/>
          </p:cNvSpPr>
          <p:nvPr>
            <p:ph type="title"/>
          </p:nvPr>
        </p:nvSpPr>
        <p:spPr/>
        <p:txBody>
          <a:bodyPr/>
          <a:lstStyle/>
          <a:p>
            <a:r>
              <a:rPr lang="en-US" dirty="0"/>
              <a:t>SOFTWARE AND HARDWARE REQUIREMENTS</a:t>
            </a:r>
          </a:p>
        </p:txBody>
      </p:sp>
      <p:sp>
        <p:nvSpPr>
          <p:cNvPr id="3" name="Text Placeholder 2">
            <a:extLst>
              <a:ext uri="{FF2B5EF4-FFF2-40B4-BE49-F238E27FC236}">
                <a16:creationId xmlns:a16="http://schemas.microsoft.com/office/drawing/2014/main" id="{71F4AF57-7951-4230-B394-F1C30D7FCDEC}"/>
              </a:ext>
            </a:extLst>
          </p:cNvPr>
          <p:cNvSpPr>
            <a:spLocks noGrp="1"/>
          </p:cNvSpPr>
          <p:nvPr>
            <p:ph type="body" idx="1"/>
          </p:nvPr>
        </p:nvSpPr>
        <p:spPr/>
        <p:txBody>
          <a:bodyPr/>
          <a:lstStyle/>
          <a:p>
            <a:pPr marL="146050" indent="0">
              <a:buNone/>
            </a:pPr>
            <a:r>
              <a:rPr lang="en-US" sz="1900" b="1" dirty="0">
                <a:latin typeface="Montserrat" panose="020B0604020202020204" charset="0"/>
              </a:rPr>
              <a:t>Software  requirements:</a:t>
            </a:r>
          </a:p>
          <a:p>
            <a:pPr marL="146050" indent="0">
              <a:buNone/>
            </a:pPr>
            <a:r>
              <a:rPr lang="en-US" sz="1900" dirty="0">
                <a:latin typeface="Montserrat" panose="020B0604020202020204" charset="0"/>
              </a:rPr>
              <a:t>Android studio, java, html</a:t>
            </a:r>
          </a:p>
          <a:p>
            <a:pPr marL="146050" indent="0">
              <a:buNone/>
            </a:pPr>
            <a:r>
              <a:rPr lang="en-US" sz="1900" b="1" dirty="0">
                <a:latin typeface="Montserrat" panose="020B0604020202020204" charset="0"/>
              </a:rPr>
              <a:t>Hardware requirements:</a:t>
            </a:r>
          </a:p>
          <a:p>
            <a:pPr marL="146050" indent="0">
              <a:buNone/>
            </a:pPr>
            <a:r>
              <a:rPr lang="en-US" sz="1900" dirty="0">
                <a:latin typeface="Montserrat" panose="020B0604020202020204" charset="0"/>
              </a:rPr>
              <a:t>RAM-3MB, Hard disk- 40GB</a:t>
            </a:r>
          </a:p>
        </p:txBody>
      </p:sp>
    </p:spTree>
    <p:extLst>
      <p:ext uri="{BB962C8B-B14F-4D97-AF65-F5344CB8AC3E}">
        <p14:creationId xmlns:p14="http://schemas.microsoft.com/office/powerpoint/2010/main" val="3220243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2600" dirty="0">
              <a:solidFill>
                <a:srgbClr val="CACACA"/>
              </a:solidFill>
              <a:latin typeface="Average"/>
              <a:ea typeface="Average"/>
              <a:cs typeface="Average"/>
              <a:sym typeface="Average"/>
            </a:endParaRPr>
          </a:p>
          <a:p>
            <a:pPr marL="0" lvl="0" indent="0" algn="l" rtl="0">
              <a:spcBef>
                <a:spcPts val="0"/>
              </a:spcBef>
              <a:spcAft>
                <a:spcPts val="0"/>
              </a:spcAft>
              <a:buNone/>
            </a:pPr>
            <a:r>
              <a:rPr lang="en-GB" sz="2600" dirty="0"/>
              <a:t>HOW IT WORKS?</a:t>
            </a:r>
            <a:endParaRPr sz="3100" dirty="0"/>
          </a:p>
        </p:txBody>
      </p:sp>
      <p:pic>
        <p:nvPicPr>
          <p:cNvPr id="6" name="Picture 8">
            <a:extLst>
              <a:ext uri="{FF2B5EF4-FFF2-40B4-BE49-F238E27FC236}">
                <a16:creationId xmlns:a16="http://schemas.microsoft.com/office/drawing/2014/main" id="{1FA622DE-8CB2-B842-A104-96426C094332}"/>
              </a:ext>
            </a:extLst>
          </p:cNvPr>
          <p:cNvPicPr>
            <a:picLocks noChangeAspect="1"/>
          </p:cNvPicPr>
          <p:nvPr/>
        </p:nvPicPr>
        <p:blipFill>
          <a:blip r:embed="rId3"/>
          <a:stretch>
            <a:fillRect/>
          </a:stretch>
        </p:blipFill>
        <p:spPr>
          <a:xfrm>
            <a:off x="1524000" y="1413071"/>
            <a:ext cx="6096000" cy="333667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F564F-72AF-47F7-806D-1143B93E8B53}"/>
              </a:ext>
            </a:extLst>
          </p:cNvPr>
          <p:cNvSpPr>
            <a:spLocks noGrp="1"/>
          </p:cNvSpPr>
          <p:nvPr>
            <p:ph type="title"/>
          </p:nvPr>
        </p:nvSpPr>
        <p:spPr/>
        <p:txBody>
          <a:bodyPr/>
          <a:lstStyle/>
          <a:p>
            <a:r>
              <a:rPr lang="en-US" dirty="0"/>
              <a:t>METHADOLOGY</a:t>
            </a:r>
          </a:p>
        </p:txBody>
      </p:sp>
      <p:sp>
        <p:nvSpPr>
          <p:cNvPr id="3" name="Text Placeholder 2">
            <a:extLst>
              <a:ext uri="{FF2B5EF4-FFF2-40B4-BE49-F238E27FC236}">
                <a16:creationId xmlns:a16="http://schemas.microsoft.com/office/drawing/2014/main" id="{773FD050-1052-42C1-B953-441F2271A0FE}"/>
              </a:ext>
            </a:extLst>
          </p:cNvPr>
          <p:cNvSpPr>
            <a:spLocks noGrp="1"/>
          </p:cNvSpPr>
          <p:nvPr>
            <p:ph type="body" idx="1"/>
          </p:nvPr>
        </p:nvSpPr>
        <p:spPr/>
        <p:txBody>
          <a:bodyPr/>
          <a:lstStyle/>
          <a:p>
            <a:pPr marL="146050" indent="0">
              <a:buNone/>
            </a:pPr>
            <a:r>
              <a:rPr lang="en-US" sz="1900" dirty="0">
                <a:latin typeface="Montserrat" panose="020B0604020202020204" charset="0"/>
              </a:rPr>
              <a:t>The methodology is divided to three main components which are literature review,  creating a Graphical user interface (GUI) and finally is the software testing.</a:t>
            </a:r>
          </a:p>
        </p:txBody>
      </p:sp>
    </p:spTree>
    <p:extLst>
      <p:ext uri="{BB962C8B-B14F-4D97-AF65-F5344CB8AC3E}">
        <p14:creationId xmlns:p14="http://schemas.microsoft.com/office/powerpoint/2010/main" val="2602234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7A851-2E68-4A93-9B5D-D3CEA7D41A92}"/>
              </a:ext>
            </a:extLst>
          </p:cNvPr>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2736330397"/>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TotalTime>
  <Words>766</Words>
  <Application>Microsoft Office PowerPoint</Application>
  <PresentationFormat>On-screen Show (16:9)</PresentationFormat>
  <Paragraphs>59</Paragraphs>
  <Slides>19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Montserrat</vt:lpstr>
      <vt:lpstr>Lato</vt:lpstr>
      <vt:lpstr>Average</vt:lpstr>
      <vt:lpstr>Arial</vt:lpstr>
      <vt:lpstr>Times New Roman</vt:lpstr>
      <vt:lpstr>Focus</vt:lpstr>
      <vt:lpstr>STUDENT INFORMATION SYSTEM</vt:lpstr>
      <vt:lpstr>ABSTRACT</vt:lpstr>
      <vt:lpstr> INTRODUCTION</vt:lpstr>
      <vt:lpstr>EXISTING SYSTEM</vt:lpstr>
      <vt:lpstr>PROPOSED SYSTEM</vt:lpstr>
      <vt:lpstr>SOFTWARE AND HARDWARE REQUIREMENTS</vt:lpstr>
      <vt:lpstr> HOW IT WORKS?</vt:lpstr>
      <vt:lpstr>METHADOLOGY</vt:lpstr>
      <vt:lpstr>IMPLEMENTATION</vt:lpstr>
      <vt:lpstr>PowerPoint Presentation</vt:lpstr>
      <vt:lpstr>PowerPoint Presentation</vt:lpstr>
      <vt:lpstr>PowerPoint Presentation</vt:lpstr>
      <vt:lpstr> ADVANTAGES</vt:lpstr>
      <vt:lpstr>PowerPoint Presentation</vt:lpstr>
      <vt:lpstr>LIMITATIONS</vt:lpstr>
      <vt:lpstr> CONCLUSION</vt:lpstr>
      <vt:lpstr>FUTURE WORK</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APP DEVELOPMENT</dc:title>
  <dc:creator>user</dc:creator>
  <cp:lastModifiedBy>SURABHI SATWIKA</cp:lastModifiedBy>
  <cp:revision>17</cp:revision>
  <dcterms:modified xsi:type="dcterms:W3CDTF">2022-02-19T07:17:40Z</dcterms:modified>
</cp:coreProperties>
</file>